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5"/>
    <p:restoredTop sz="94687"/>
  </p:normalViewPr>
  <p:slideViewPr>
    <p:cSldViewPr>
      <p:cViewPr>
        <p:scale>
          <a:sx n="138" d="100"/>
          <a:sy n="138" d="100"/>
        </p:scale>
        <p:origin x="-464" y="2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820" y="682686"/>
            <a:ext cx="6842759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mailto:clark@clarkmoss.com" TargetMode="External"/><Relationship Id="rId7" Type="http://schemas.openxmlformats.org/officeDocument/2006/relationships/hyperlink" Target="https://www.clarkmoss.com" TargetMode="Externa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2121" y="1930400"/>
            <a:ext cx="4126865" cy="9728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35" dirty="0" smtClean="0">
                <a:solidFill>
                  <a:srgbClr val="1A8FCE"/>
                </a:solidFill>
                <a:latin typeface="Trebuchet MS"/>
                <a:cs typeface="Trebuchet MS"/>
              </a:rPr>
              <a:t>EXPERIENCE</a:t>
            </a:r>
            <a:endParaRPr lang="en-US" sz="1200" b="1" spc="35" dirty="0" smtClean="0">
              <a:solidFill>
                <a:srgbClr val="1A8FCE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200" b="1" spc="35" dirty="0">
              <a:solidFill>
                <a:srgbClr val="1A8FCE"/>
              </a:solidFill>
              <a:latin typeface="Trebuchet MS"/>
              <a:cs typeface="Trebuchet MS"/>
            </a:endParaRPr>
          </a:p>
          <a:p>
            <a:pPr marL="12700">
              <a:spcBef>
                <a:spcPts val="100"/>
              </a:spcBef>
            </a:pPr>
            <a:r>
              <a:rPr lang="en-ID" sz="1200" i="1" dirty="0">
                <a:latin typeface="Trebuchet MS" panose="020B0703020202090204" pitchFamily="34" charset="0"/>
              </a:rPr>
              <a:t>CLARK MOSS CREATIVE </a:t>
            </a:r>
            <a:r>
              <a:rPr lang="en-US" sz="1200" i="1" dirty="0">
                <a:latin typeface="Trebuchet MS" panose="020B0703020202090204" pitchFamily="34" charset="0"/>
              </a:rPr>
              <a:t>–</a:t>
            </a:r>
            <a:r>
              <a:rPr lang="en-ID" sz="1200" i="1" dirty="0">
                <a:latin typeface="Trebuchet MS" panose="020B0703020202090204" pitchFamily="34" charset="0"/>
              </a:rPr>
              <a:t> GREENWICH, CT </a:t>
            </a:r>
            <a:r>
              <a:rPr lang="en-US" sz="1200" i="1" dirty="0">
                <a:latin typeface="Trebuchet MS" panose="020B0703020202090204" pitchFamily="34" charset="0"/>
              </a:rPr>
              <a:t>–</a:t>
            </a:r>
            <a:r>
              <a:rPr lang="en-ID" sz="1200" i="1" dirty="0">
                <a:latin typeface="Trebuchet MS" panose="020B0703020202090204" pitchFamily="34" charset="0"/>
              </a:rPr>
              <a:t> </a:t>
            </a:r>
            <a:r>
              <a:rPr lang="en-ID" sz="1200" i="1" dirty="0" smtClean="0">
                <a:latin typeface="Trebuchet MS" panose="020B0703020202090204" pitchFamily="34" charset="0"/>
              </a:rPr>
              <a:t>PRESENT</a:t>
            </a:r>
            <a:endParaRPr lang="en-US" sz="1200" b="1" spc="35" dirty="0" smtClean="0">
              <a:solidFill>
                <a:srgbClr val="1A8FCE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D" sz="1200" b="1" dirty="0" smtClean="0">
                <a:latin typeface="Lucida Sans" panose="020B0602030504020204" pitchFamily="34" charset="77"/>
              </a:rPr>
              <a:t>CHIEF MARKETING OFFICER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D" sz="1200" dirty="0" smtClean="0"/>
              <a:t>Brand </a:t>
            </a:r>
            <a:r>
              <a:rPr lang="en-ID" sz="1200" dirty="0" smtClean="0"/>
              <a:t>consulting, personal branding, strategic and creative development across all media.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D" sz="1200" dirty="0" smtClean="0"/>
              <a:t>Clients: NFL personnel, agencies, tech startups. </a:t>
            </a:r>
            <a:endParaRPr lang="en-US" sz="1200" b="1" spc="35" dirty="0" smtClean="0">
              <a:solidFill>
                <a:srgbClr val="1A8FCE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Trebuchet MS"/>
              <a:cs typeface="Trebuchet MS"/>
            </a:endParaRPr>
          </a:p>
          <a:p>
            <a:r>
              <a:rPr lang="en-ID" sz="1200" i="1" dirty="0">
                <a:latin typeface="Trebuchet MS" panose="020B0703020202090204" pitchFamily="34" charset="0"/>
              </a:rPr>
              <a:t>PUBLICIS </a:t>
            </a:r>
            <a:r>
              <a:rPr lang="en-ID" sz="1200" i="1" dirty="0" smtClean="0">
                <a:latin typeface="Trebuchet MS" panose="020B0703020202090204" pitchFamily="34" charset="0"/>
              </a:rPr>
              <a:t>— JAKARTA</a:t>
            </a:r>
            <a:r>
              <a:rPr lang="en-ID" sz="1200" i="1" dirty="0">
                <a:latin typeface="Trebuchet MS" panose="020B0703020202090204" pitchFamily="34" charset="0"/>
              </a:rPr>
              <a:t>, INDONESIA 2018 – </a:t>
            </a:r>
            <a:r>
              <a:rPr lang="en-ID" sz="1200" i="1" dirty="0" smtClean="0">
                <a:latin typeface="Trebuchet MS" panose="020B0703020202090204" pitchFamily="34" charset="0"/>
              </a:rPr>
              <a:t>2021</a:t>
            </a:r>
            <a:endParaRPr lang="en-ID" sz="1200" b="1" dirty="0" smtClean="0">
              <a:latin typeface="Lucida Sans" panose="020B0602030504020204" pitchFamily="34" charset="77"/>
            </a:endParaRPr>
          </a:p>
          <a:p>
            <a:r>
              <a:rPr lang="en-ID" sz="1200" b="1" dirty="0" smtClean="0">
                <a:latin typeface="Lucida Sans" panose="020B0602030504020204" pitchFamily="34" charset="77"/>
              </a:rPr>
              <a:t>EXECUTIVE </a:t>
            </a:r>
            <a:r>
              <a:rPr lang="en-ID" sz="1200" b="1" dirty="0">
                <a:latin typeface="Lucida Sans" panose="020B0602030504020204" pitchFamily="34" charset="77"/>
              </a:rPr>
              <a:t>CREATIVE </a:t>
            </a:r>
            <a:r>
              <a:rPr lang="en-ID" sz="1200" b="1" dirty="0" smtClean="0">
                <a:latin typeface="Lucida Sans" panose="020B0602030504020204" pitchFamily="34" charset="77"/>
              </a:rPr>
              <a:t>DIRECTOR</a:t>
            </a:r>
            <a:r>
              <a:rPr lang="en-ID" sz="1200" dirty="0"/>
              <a:t/>
            </a:r>
            <a:br>
              <a:rPr lang="en-ID" sz="1200" dirty="0"/>
            </a:br>
            <a:r>
              <a:rPr lang="en-ID" sz="1200" dirty="0"/>
              <a:t>Oversee integrated brand campaigns and strategies in digital, ATL, social and precision marketing</a:t>
            </a:r>
            <a:r>
              <a:rPr lang="en-ID" sz="1200" dirty="0" smtClean="0"/>
              <a:t>.</a:t>
            </a:r>
            <a:endParaRPr lang="en-ID" sz="1200" dirty="0"/>
          </a:p>
          <a:p>
            <a:r>
              <a:rPr lang="en-ID" sz="1200" dirty="0"/>
              <a:t>Clients: Unilever, Nestle, Coca Cola, PMI</a:t>
            </a:r>
          </a:p>
          <a:p>
            <a:endParaRPr lang="en-ID" sz="1200" dirty="0"/>
          </a:p>
          <a:p>
            <a:r>
              <a:rPr lang="en-ID" sz="1200" i="1" dirty="0" smtClean="0">
                <a:latin typeface="Trebuchet MS" panose="020B0703020202090204" pitchFamily="34" charset="0"/>
              </a:rPr>
              <a:t>WPP/GEOMETRY </a:t>
            </a:r>
            <a:r>
              <a:rPr lang="en-ID" sz="1200" i="1" dirty="0">
                <a:latin typeface="Trebuchet MS" panose="020B0703020202090204" pitchFamily="34" charset="0"/>
              </a:rPr>
              <a:t>— JAKARTA, INDONESIA 2016 – 2018</a:t>
            </a:r>
            <a:endParaRPr lang="en-ID" sz="1200" b="1" dirty="0" smtClean="0">
              <a:latin typeface="Lucida Sans" panose="020B0602030504020204" pitchFamily="34" charset="77"/>
            </a:endParaRPr>
          </a:p>
          <a:p>
            <a:r>
              <a:rPr lang="en-ID" sz="1200" b="1" dirty="0" smtClean="0">
                <a:latin typeface="Lucida Sans" panose="020B0602030504020204" pitchFamily="34" charset="77"/>
              </a:rPr>
              <a:t>EXECUTIVE </a:t>
            </a:r>
            <a:r>
              <a:rPr lang="en-ID" sz="1200" b="1" dirty="0">
                <a:latin typeface="Lucida Sans" panose="020B0602030504020204" pitchFamily="34" charset="77"/>
              </a:rPr>
              <a:t>CREATIVE </a:t>
            </a:r>
            <a:r>
              <a:rPr lang="en-ID" sz="1200" b="1" dirty="0" smtClean="0">
                <a:latin typeface="Lucida Sans" panose="020B0602030504020204" pitchFamily="34" charset="77"/>
              </a:rPr>
              <a:t>DIRECTOR</a:t>
            </a:r>
            <a:r>
              <a:rPr lang="en-ID" sz="1200" dirty="0"/>
              <a:t/>
            </a:r>
            <a:br>
              <a:rPr lang="en-ID" sz="1200" dirty="0"/>
            </a:br>
            <a:r>
              <a:rPr lang="en-ID" sz="1200" dirty="0"/>
              <a:t>Lead integrated campaign development for BAT global drive brands in Indonesia. Created one of the the highest performing campaigns in the history of Dunhill, Indonesia. Built in-house agency for BAT. </a:t>
            </a:r>
          </a:p>
          <a:p>
            <a:r>
              <a:rPr lang="en-ID" sz="1200" dirty="0"/>
              <a:t>Clients: BAT, Ikea, Unilever</a:t>
            </a:r>
          </a:p>
          <a:p>
            <a:endParaRPr lang="en-ID" sz="1200" dirty="0"/>
          </a:p>
          <a:p>
            <a:r>
              <a:rPr lang="en-ID" sz="1200" i="1" dirty="0">
                <a:latin typeface="Trebuchet MS" panose="020B0703020202090204" pitchFamily="34" charset="0"/>
              </a:rPr>
              <a:t>IQ DIGITAL—ATLANTA, GA 2014 – </a:t>
            </a:r>
            <a:r>
              <a:rPr lang="en-ID" sz="1200" i="1" dirty="0" smtClean="0">
                <a:latin typeface="Trebuchet MS" panose="020B0703020202090204" pitchFamily="34" charset="0"/>
              </a:rPr>
              <a:t>2016</a:t>
            </a:r>
            <a:endParaRPr lang="en-ID" sz="1200" b="1" dirty="0" smtClean="0">
              <a:latin typeface="Lucida Sans" panose="020B0602030504020204" pitchFamily="34" charset="77"/>
            </a:endParaRPr>
          </a:p>
          <a:p>
            <a:r>
              <a:rPr lang="en-ID" sz="1200" b="1" dirty="0" smtClean="0">
                <a:latin typeface="Lucida Sans" panose="020B0602030504020204" pitchFamily="34" charset="77"/>
              </a:rPr>
              <a:t>EVP</a:t>
            </a:r>
            <a:r>
              <a:rPr lang="en-ID" sz="1200" b="1" dirty="0">
                <a:latin typeface="Lucida Sans" panose="020B0602030504020204" pitchFamily="34" charset="77"/>
              </a:rPr>
              <a:t>, EXECUTIVE CREATIVE DIRECTOR</a:t>
            </a:r>
            <a:r>
              <a:rPr lang="en-ID" sz="1200" dirty="0"/>
              <a:t/>
            </a:r>
            <a:br>
              <a:rPr lang="en-ID" sz="1200" dirty="0"/>
            </a:br>
            <a:r>
              <a:rPr lang="en-ID" sz="1200" dirty="0" smtClean="0"/>
              <a:t>Created </a:t>
            </a:r>
            <a:r>
              <a:rPr lang="en-ID" sz="1200" dirty="0"/>
              <a:t>entrepreneurial opportunity with Microsoft that led to event at Cannes Film Festival. Cultivated national award and press with GEICO work. Hand crafted a winning culture. </a:t>
            </a:r>
          </a:p>
          <a:p>
            <a:r>
              <a:rPr lang="en-ID" sz="1200" dirty="0"/>
              <a:t>Clients: </a:t>
            </a:r>
            <a:r>
              <a:rPr lang="en-ID" sz="1200" dirty="0" smtClean="0"/>
              <a:t>PERGO, Microsoft</a:t>
            </a:r>
            <a:r>
              <a:rPr lang="en-ID" sz="1200" dirty="0"/>
              <a:t>, GEICO, Smith &amp; Wesson</a:t>
            </a:r>
          </a:p>
          <a:p>
            <a:endParaRPr lang="en-ID" dirty="0" smtClean="0"/>
          </a:p>
          <a:p>
            <a:r>
              <a:rPr lang="en-ID" sz="1200" i="1" dirty="0">
                <a:latin typeface="Trebuchet MS" panose="020B0703020202090204" pitchFamily="34" charset="0"/>
              </a:rPr>
              <a:t>NFL / TAMPA BAY BUCCANEERS—TAMPA, FL 2012 - 2014</a:t>
            </a:r>
            <a:endParaRPr lang="en-ID" sz="1200" dirty="0"/>
          </a:p>
          <a:p>
            <a:r>
              <a:rPr lang="en-ID" sz="1200" b="1" dirty="0">
                <a:latin typeface="Lucida Sans" panose="020B0602030504020204" pitchFamily="34" charset="77"/>
              </a:rPr>
              <a:t>EXECUTIVE CREATIVE </a:t>
            </a:r>
            <a:r>
              <a:rPr lang="en-ID" sz="1200" b="1" dirty="0" smtClean="0">
                <a:latin typeface="Lucida Sans" panose="020B0602030504020204" pitchFamily="34" charset="77"/>
              </a:rPr>
              <a:t>DIRECTOR</a:t>
            </a:r>
            <a:r>
              <a:rPr lang="en-ID" sz="1200" dirty="0"/>
              <a:t/>
            </a:r>
            <a:br>
              <a:rPr lang="en-ID" sz="1200" dirty="0"/>
            </a:br>
            <a:r>
              <a:rPr lang="en-ID" sz="1200" dirty="0"/>
              <a:t>Transformed the Buccaneers from bottom of the league to top 10 in 6 months using analytics combined with instinct. Awarded best integrated campaign in North America. Developed </a:t>
            </a:r>
            <a:r>
              <a:rPr lang="en-ID" sz="1200" dirty="0" err="1"/>
              <a:t>virals</a:t>
            </a:r>
            <a:r>
              <a:rPr lang="en-ID" sz="1200" dirty="0"/>
              <a:t> that lead to global media coverage. Built in house agency.</a:t>
            </a:r>
          </a:p>
          <a:p>
            <a:r>
              <a:rPr lang="en-ID" sz="1200" dirty="0"/>
              <a:t>Clients: NFL, Tampa Bay Buccaneers</a:t>
            </a:r>
          </a:p>
          <a:p>
            <a:endParaRPr lang="en-ID" sz="1200" dirty="0"/>
          </a:p>
          <a:p>
            <a:r>
              <a:rPr lang="en-ID" sz="1200" i="1" dirty="0">
                <a:latin typeface="Trebuchet MS" panose="020B0703020202090204" pitchFamily="34" charset="0"/>
              </a:rPr>
              <a:t>SOCIAL FINGERPRINT—CT 2009-2012</a:t>
            </a:r>
            <a:endParaRPr lang="en-ID" sz="1200" b="1" dirty="0" smtClean="0">
              <a:latin typeface="Lucida Sans" panose="020B0602030504020204" pitchFamily="34" charset="77"/>
            </a:endParaRPr>
          </a:p>
          <a:p>
            <a:r>
              <a:rPr lang="en-ID" sz="1200" b="1" dirty="0" smtClean="0">
                <a:latin typeface="Lucida Sans" panose="020B0602030504020204" pitchFamily="34" charset="77"/>
              </a:rPr>
              <a:t>CO</a:t>
            </a:r>
            <a:r>
              <a:rPr lang="en-ID" sz="1200" b="1" dirty="0">
                <a:latin typeface="Lucida Sans" panose="020B0602030504020204" pitchFamily="34" charset="77"/>
              </a:rPr>
              <a:t>-FOUNDER, CREATIVE </a:t>
            </a:r>
            <a:r>
              <a:rPr lang="en-ID" sz="1200" b="1" dirty="0" smtClean="0">
                <a:latin typeface="Lucida Sans" panose="020B0602030504020204" pitchFamily="34" charset="77"/>
              </a:rPr>
              <a:t>DIRECTOR</a:t>
            </a:r>
            <a:r>
              <a:rPr lang="en-ID" sz="1200" dirty="0"/>
              <a:t/>
            </a:r>
            <a:br>
              <a:rPr lang="en-ID" sz="1200" dirty="0"/>
            </a:br>
            <a:r>
              <a:rPr lang="en-ID" sz="1200" dirty="0"/>
              <a:t>Developed an eLearning program that helped improve working conditions in the world’s supply chains.</a:t>
            </a:r>
          </a:p>
          <a:p>
            <a:r>
              <a:rPr lang="en-ID" sz="1200" dirty="0"/>
              <a:t>Clients: Apple, Disney, GAP, Timberland</a:t>
            </a:r>
          </a:p>
          <a:p>
            <a:endParaRPr lang="en-ID" dirty="0"/>
          </a:p>
          <a:p>
            <a:r>
              <a:rPr lang="en-ID" dirty="0"/>
              <a:t/>
            </a:r>
            <a:br>
              <a:rPr lang="en-ID" dirty="0"/>
            </a:br>
            <a:endParaRPr sz="14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6400"/>
            <a:ext cx="210121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55" dirty="0" smtClean="0">
                <a:solidFill>
                  <a:srgbClr val="231F20"/>
                </a:solidFill>
                <a:latin typeface="Trebuchet MS"/>
                <a:cs typeface="Trebuchet MS"/>
              </a:rPr>
              <a:t>Builder </a:t>
            </a:r>
            <a:r>
              <a:rPr sz="1000" i="1" spc="-80" dirty="0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lang="en-US" sz="1000" i="1" spc="-40" dirty="0">
                <a:solidFill>
                  <a:srgbClr val="231F20"/>
                </a:solidFill>
                <a:latin typeface="Trebuchet MS"/>
                <a:cs typeface="Trebuchet MS"/>
              </a:rPr>
              <a:t>winning</a:t>
            </a:r>
            <a:r>
              <a:rPr sz="1000" i="1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i="1" spc="-80" dirty="0">
                <a:solidFill>
                  <a:srgbClr val="231F20"/>
                </a:solidFill>
                <a:latin typeface="Trebuchet MS"/>
                <a:cs typeface="Trebuchet MS"/>
              </a:rPr>
              <a:t>cultures</a:t>
            </a:r>
            <a:r>
              <a:rPr lang="en-US" sz="1000" i="1" spc="-80" dirty="0">
                <a:solidFill>
                  <a:srgbClr val="231F20"/>
                </a:solidFill>
                <a:latin typeface="Trebuchet MS"/>
                <a:cs typeface="Trebuchet MS"/>
              </a:rPr>
              <a:t> domestically and </a:t>
            </a:r>
            <a:r>
              <a:rPr lang="en-US" sz="1000" i="1" spc="-80" dirty="0" smtClean="0">
                <a:solidFill>
                  <a:srgbClr val="231F20"/>
                </a:solidFill>
                <a:latin typeface="Trebuchet MS"/>
                <a:cs typeface="Trebuchet MS"/>
              </a:rPr>
              <a:t>internationally. I have assembled and managed staffs hell-bent on undeniably measurable results for in-house and in-agency operations.</a:t>
            </a:r>
            <a:r>
              <a:rPr sz="1000" i="1" spc="-75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i="1" spc="-65" dirty="0">
                <a:solidFill>
                  <a:srgbClr val="231F20"/>
                </a:solidFill>
                <a:latin typeface="Trebuchet MS"/>
                <a:cs typeface="Trebuchet MS"/>
              </a:rPr>
              <a:t>Fluent </a:t>
            </a:r>
            <a:r>
              <a:rPr sz="1000" i="1" spc="-75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lang="en-US" sz="1000" i="1" spc="-75" dirty="0" smtClean="0">
                <a:solidFill>
                  <a:srgbClr val="231F20"/>
                </a:solidFill>
                <a:latin typeface="Trebuchet MS"/>
                <a:cs typeface="Trebuchet MS"/>
              </a:rPr>
              <a:t>copy, </a:t>
            </a:r>
            <a:r>
              <a:rPr sz="1000" i="1" spc="-70" dirty="0" smtClean="0">
                <a:solidFill>
                  <a:srgbClr val="231F20"/>
                </a:solidFill>
                <a:latin typeface="Trebuchet MS"/>
                <a:cs typeface="Trebuchet MS"/>
              </a:rPr>
              <a:t>digital</a:t>
            </a:r>
            <a:r>
              <a:rPr sz="1000" i="1" spc="-70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lang="en-US" sz="1000" i="1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i="1" spc="-40" dirty="0">
                <a:solidFill>
                  <a:srgbClr val="231F20"/>
                </a:solidFill>
                <a:latin typeface="Trebuchet MS"/>
                <a:cs typeface="Trebuchet MS"/>
              </a:rPr>
              <a:t>social </a:t>
            </a:r>
            <a:r>
              <a:rPr sz="1000" i="1" spc="-25" dirty="0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sz="1000" i="1" spc="-65" dirty="0">
                <a:solidFill>
                  <a:srgbClr val="231F20"/>
                </a:solidFill>
                <a:latin typeface="Trebuchet MS"/>
                <a:cs typeface="Trebuchet MS"/>
              </a:rPr>
              <a:t>traditional</a:t>
            </a:r>
            <a:r>
              <a:rPr sz="1000" i="1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i="1" spc="-70" dirty="0">
                <a:solidFill>
                  <a:srgbClr val="231F20"/>
                </a:solidFill>
                <a:latin typeface="Trebuchet MS"/>
                <a:cs typeface="Trebuchet MS"/>
              </a:rPr>
              <a:t>media</a:t>
            </a:r>
            <a:r>
              <a:rPr sz="1000" i="1" spc="-70" dirty="0" smtClean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lang="en-US" sz="1000" i="1" spc="-70" dirty="0" smtClean="0">
                <a:solidFill>
                  <a:srgbClr val="231F20"/>
                </a:solidFill>
                <a:latin typeface="Trebuchet MS"/>
                <a:cs typeface="Trebuchet MS"/>
              </a:rPr>
              <a:t> Also fluent </a:t>
            </a:r>
            <a:r>
              <a:rPr lang="en-US" sz="1000" i="1" spc="-70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lang="en-US" sz="1000" i="1" spc="-70" dirty="0" err="1" smtClean="0">
                <a:solidFill>
                  <a:srgbClr val="231F20"/>
                </a:solidFill>
                <a:latin typeface="Trebuchet MS"/>
                <a:cs typeface="Trebuchet MS"/>
              </a:rPr>
              <a:t>emoji</a:t>
            </a:r>
            <a:r>
              <a:rPr lang="en-US" sz="1000" i="1" spc="-70" dirty="0" smtClean="0">
                <a:solidFill>
                  <a:srgbClr val="231F20"/>
                </a:solidFill>
                <a:latin typeface="Trebuchet MS"/>
                <a:cs typeface="Trebuchet MS"/>
              </a:rPr>
              <a:t>  </a:t>
            </a:r>
            <a:r>
              <a:rPr lang="en-US" sz="1000" i="1" spc="-70" dirty="0">
                <a:solidFill>
                  <a:srgbClr val="231F20"/>
                </a:solidFill>
                <a:latin typeface="Trebuchet MS"/>
                <a:cs typeface="Trebuchet MS"/>
              </a:rPr>
              <a:t>👍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3421379"/>
            <a:ext cx="2302510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25" dirty="0">
                <a:solidFill>
                  <a:srgbClr val="1A8FCE"/>
                </a:solidFill>
                <a:latin typeface="Trebuchet MS"/>
                <a:cs typeface="Trebuchet MS"/>
              </a:rPr>
              <a:t>EDUCATION</a:t>
            </a:r>
            <a:endParaRPr sz="1200" dirty="0">
              <a:latin typeface="Trebuchet MS"/>
              <a:cs typeface="Trebuchet MS"/>
            </a:endParaRPr>
          </a:p>
          <a:p>
            <a:pPr marL="12700" marR="5080">
              <a:lnSpc>
                <a:spcPts val="1200"/>
              </a:lnSpc>
              <a:spcBef>
                <a:spcPts val="20"/>
              </a:spcBef>
            </a:pP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Columbia 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University</a:t>
            </a:r>
            <a:r>
              <a:rPr lang="en-US" sz="1000" spc="-5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BA</a:t>
            </a:r>
            <a:r>
              <a:rPr sz="1000" spc="-2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000" spc="-65">
                <a:solidFill>
                  <a:srgbClr val="231F20"/>
                </a:solidFill>
                <a:latin typeface="Trebuchet MS"/>
                <a:cs typeface="Trebuchet MS"/>
              </a:rPr>
              <a:t> Drama.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4644644"/>
            <a:ext cx="2512060" cy="1590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A8FCE"/>
                </a:solidFill>
                <a:latin typeface="Trebuchet MS"/>
                <a:cs typeface="Trebuchet MS"/>
              </a:rPr>
              <a:t>AWARDS</a:t>
            </a:r>
            <a:endParaRPr sz="1200" dirty="0">
              <a:latin typeface="Trebuchet MS"/>
              <a:cs typeface="Trebuchet MS"/>
            </a:endParaRPr>
          </a:p>
          <a:p>
            <a:pPr marL="12700" marR="1203325">
              <a:lnSpc>
                <a:spcPts val="1200"/>
              </a:lnSpc>
              <a:spcBef>
                <a:spcPts val="20"/>
              </a:spcBef>
            </a:pPr>
            <a:r>
              <a:rPr sz="1000" spc="15" dirty="0">
                <a:solidFill>
                  <a:srgbClr val="231F20"/>
                </a:solidFill>
                <a:latin typeface="Trebuchet MS"/>
                <a:cs typeface="Trebuchet MS"/>
              </a:rPr>
              <a:t>One</a:t>
            </a:r>
            <a:r>
              <a:rPr sz="1000" spc="-1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Show. </a:t>
            </a:r>
            <a:endParaRPr lang="en-US" sz="1000" spc="-4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1203325">
              <a:lnSpc>
                <a:spcPts val="1200"/>
              </a:lnSpc>
              <a:spcBef>
                <a:spcPts val="20"/>
              </a:spcBef>
            </a:pPr>
            <a:r>
              <a:rPr lang="en-ID" sz="1000" spc="-45" dirty="0">
                <a:solidFill>
                  <a:srgbClr val="231F20"/>
                </a:solidFill>
                <a:latin typeface="Trebuchet MS"/>
                <a:cs typeface="Trebuchet MS"/>
              </a:rPr>
              <a:t>CA</a:t>
            </a:r>
            <a:r>
              <a:rPr lang="en-ID"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</a:p>
          <a:p>
            <a:pPr marL="12700" marR="1203325">
              <a:lnSpc>
                <a:spcPts val="1200"/>
              </a:lnSpc>
              <a:spcBef>
                <a:spcPts val="20"/>
              </a:spcBef>
            </a:pPr>
            <a:r>
              <a:rPr lang="en-ID"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Graphis</a:t>
            </a:r>
            <a:endParaRPr lang="en-ID" sz="1000" spc="-4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1203325">
              <a:lnSpc>
                <a:spcPts val="1200"/>
              </a:lnSpc>
              <a:spcBef>
                <a:spcPts val="20"/>
              </a:spcBef>
            </a:pP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Addy.</a:t>
            </a:r>
            <a:endParaRPr sz="1000" dirty="0">
              <a:latin typeface="Trebuchet MS"/>
              <a:cs typeface="Trebuchet MS"/>
            </a:endParaRPr>
          </a:p>
          <a:p>
            <a:pPr marL="12700" marR="665480">
              <a:lnSpc>
                <a:spcPts val="1200"/>
              </a:lnSpc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London</a:t>
            </a:r>
            <a:r>
              <a:rPr sz="1000" spc="-1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International</a:t>
            </a:r>
            <a:r>
              <a:rPr sz="1000" spc="-65" dirty="0" smtClean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lang="en-US" sz="1000" spc="-4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665480">
              <a:lnSpc>
                <a:spcPts val="1200"/>
              </a:lnSpc>
            </a:pPr>
            <a:r>
              <a:rPr lang="en-ID" sz="1000" spc="-45" dirty="0">
                <a:solidFill>
                  <a:srgbClr val="231F20"/>
                </a:solidFill>
                <a:latin typeface="Trebuchet MS"/>
                <a:cs typeface="Trebuchet MS"/>
              </a:rPr>
              <a:t>OBIE.</a:t>
            </a:r>
            <a:endParaRPr lang="en-US" sz="1000" spc="-4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665480">
              <a:lnSpc>
                <a:spcPts val="1200"/>
              </a:lnSpc>
            </a:pPr>
            <a:r>
              <a:rPr lang="en-ID" sz="1000" spc="-110" dirty="0">
                <a:solidFill>
                  <a:srgbClr val="231F20"/>
                </a:solidFill>
                <a:latin typeface="Trebuchet MS"/>
                <a:cs typeface="Trebuchet MS"/>
              </a:rPr>
              <a:t>Telly.</a:t>
            </a:r>
            <a:endParaRPr lang="en-ID" sz="1000" dirty="0">
              <a:latin typeface="Trebuchet MS"/>
              <a:cs typeface="Trebuchet MS"/>
            </a:endParaRPr>
          </a:p>
          <a:p>
            <a:pPr marL="12700" marR="665480">
              <a:lnSpc>
                <a:spcPts val="1200"/>
              </a:lnSpc>
            </a:pP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Cannes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Film</a:t>
            </a:r>
            <a:r>
              <a:rPr sz="100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Festival.  </a:t>
            </a:r>
            <a:endParaRPr lang="en-US" sz="1000" spc="-65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665480">
              <a:lnSpc>
                <a:spcPts val="1200"/>
              </a:lnSpc>
            </a:pPr>
            <a:r>
              <a:rPr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Promax </a:t>
            </a:r>
            <a:r>
              <a:rPr lang="en-US"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Sports Marketing </a:t>
            </a:r>
            <a:r>
              <a:rPr sz="1000" spc="-85" dirty="0" smtClean="0">
                <a:solidFill>
                  <a:srgbClr val="231F20"/>
                </a:solidFill>
                <a:latin typeface="Trebuchet MS"/>
                <a:cs typeface="Trebuchet MS"/>
              </a:rPr>
              <a:t>silver</a:t>
            </a:r>
            <a:r>
              <a:rPr sz="1000" spc="-85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7496" y="8721026"/>
            <a:ext cx="169862" cy="162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17424" y="8134896"/>
            <a:ext cx="165297" cy="1648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17494" y="8463698"/>
            <a:ext cx="162737" cy="110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17500" y="9059981"/>
            <a:ext cx="162572" cy="1320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307340" y="7792211"/>
            <a:ext cx="2512060" cy="2009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5" dirty="0">
                <a:solidFill>
                  <a:srgbClr val="1A8FCE"/>
                </a:solidFill>
                <a:latin typeface="Trebuchet MS"/>
                <a:cs typeface="Trebuchet MS"/>
              </a:rPr>
              <a:t>CONTACT</a:t>
            </a:r>
            <a:endParaRPr sz="1200" dirty="0">
              <a:latin typeface="Trebuchet MS"/>
              <a:cs typeface="Trebuchet MS"/>
            </a:endParaRPr>
          </a:p>
          <a:p>
            <a:pPr marL="335280">
              <a:lnSpc>
                <a:spcPct val="100000"/>
              </a:lnSpc>
              <a:spcBef>
                <a:spcPts val="1105"/>
              </a:spcBef>
            </a:pPr>
            <a:r>
              <a:rPr lang="en-US" sz="1000" spc="-65" dirty="0" smtClean="0">
                <a:solidFill>
                  <a:srgbClr val="231F20"/>
                </a:solidFill>
                <a:latin typeface="Trebuchet MS"/>
                <a:cs typeface="Trebuchet MS"/>
              </a:rPr>
              <a:t>+1-203-979-5005</a:t>
            </a:r>
            <a:endParaRPr sz="1000" dirty="0">
              <a:latin typeface="Trebuchet MS"/>
              <a:cs typeface="Trebuchet MS"/>
            </a:endParaRPr>
          </a:p>
          <a:p>
            <a:pPr marL="335280" marR="5080">
              <a:lnSpc>
                <a:spcPct val="200400"/>
              </a:lnSpc>
            </a:pP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  <a:hlinkClick r:id="rId6"/>
              </a:rPr>
              <a:t>clark@clarkmoss.com 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endParaRPr lang="en-US" sz="1000" spc="-50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335280" marR="5080">
              <a:lnSpc>
                <a:spcPct val="200400"/>
              </a:lnSpc>
            </a:pPr>
            <a:r>
              <a:rPr sz="1000" spc="-55" dirty="0" smtClean="0">
                <a:solidFill>
                  <a:srgbClr val="231F20"/>
                </a:solidFill>
                <a:latin typeface="Trebuchet MS"/>
                <a:cs typeface="Trebuchet MS"/>
              </a:rPr>
              <a:t>linkedin.com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/in/bossmoss 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@</a:t>
            </a:r>
            <a:r>
              <a:rPr sz="1000" spc="-30" dirty="0" smtClean="0">
                <a:solidFill>
                  <a:srgbClr val="231F20"/>
                </a:solidFill>
                <a:latin typeface="Trebuchet MS"/>
                <a:cs typeface="Trebuchet MS"/>
              </a:rPr>
              <a:t>bossmoss1100</a:t>
            </a:r>
            <a:endParaRPr lang="en-US" sz="1000" spc="-30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335280" marR="5080">
              <a:lnSpc>
                <a:spcPct val="200400"/>
              </a:lnSpc>
            </a:pPr>
            <a:r>
              <a:rPr lang="en-US" sz="1000" spc="-30" dirty="0" err="1" smtClean="0">
                <a:solidFill>
                  <a:srgbClr val="231F20"/>
                </a:solidFill>
                <a:latin typeface="Trebuchet MS"/>
                <a:cs typeface="Trebuchet MS"/>
              </a:rPr>
              <a:t>bossmoss</a:t>
            </a:r>
            <a:endParaRPr lang="en-US" sz="1000" spc="-3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335280" marR="5080">
              <a:lnSpc>
                <a:spcPct val="200400"/>
              </a:lnSpc>
            </a:pPr>
            <a:endParaRPr lang="en-US" sz="1000" spc="-30" dirty="0" smtClean="0">
              <a:solidFill>
                <a:srgbClr val="231F20"/>
              </a:solidFill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340" y="6749795"/>
            <a:ext cx="1856105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35" dirty="0">
                <a:solidFill>
                  <a:srgbClr val="1A8FCE"/>
                </a:solidFill>
                <a:latin typeface="Trebuchet MS"/>
                <a:cs typeface="Trebuchet MS"/>
              </a:rPr>
              <a:t>RECOMMENDATIONS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ts val="1180"/>
              </a:lnSpc>
            </a:pP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More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than </a:t>
            </a:r>
            <a:r>
              <a:rPr lang="en-US" sz="1000" spc="1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sz="1000" spc="15" dirty="0">
                <a:solidFill>
                  <a:srgbClr val="231F20"/>
                </a:solidFill>
                <a:latin typeface="Trebuchet MS"/>
                <a:cs typeface="Trebuchet MS"/>
              </a:rPr>
              <a:t>0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available</a:t>
            </a:r>
            <a:r>
              <a:rPr lang="en-US" sz="1000" spc="-60" dirty="0">
                <a:solidFill>
                  <a:srgbClr val="231F20"/>
                </a:solidFill>
                <a:latin typeface="Trebuchet MS"/>
                <a:cs typeface="Trebuchet MS"/>
              </a:rPr>
              <a:t> on </a:t>
            </a:r>
            <a:r>
              <a:rPr sz="1000" spc="-20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LinkedIn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25914" y="1574546"/>
            <a:ext cx="0" cy="8484235"/>
          </a:xfrm>
          <a:custGeom>
            <a:avLst/>
            <a:gdLst/>
            <a:ahLst/>
            <a:cxnLst/>
            <a:rect l="l" t="t" r="r" b="b"/>
            <a:pathLst>
              <a:path h="8484235">
                <a:moveTo>
                  <a:pt x="0" y="0"/>
                </a:moveTo>
                <a:lnTo>
                  <a:pt x="0" y="8483854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0" y="7469416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0" y="6421348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4305134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0" y="3091345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0" y="155869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64820" y="682686"/>
            <a:ext cx="6842759" cy="81624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027804">
              <a:lnSpc>
                <a:spcPct val="100000"/>
              </a:lnSpc>
              <a:spcBef>
                <a:spcPts val="125"/>
              </a:spcBef>
            </a:pPr>
            <a:r>
              <a:rPr sz="3200" spc="-5" dirty="0">
                <a:latin typeface="Lucida Sans" panose="020B0602030504020204" pitchFamily="34" charset="77"/>
                <a:cs typeface="Calibri" panose="020F0502020204030204" pitchFamily="34" charset="0"/>
              </a:rPr>
              <a:t>CLARK</a:t>
            </a:r>
            <a:r>
              <a:rPr sz="3200" b="0" spc="-130" dirty="0">
                <a:latin typeface="Lucida Sans" panose="020B0602030504020204" pitchFamily="34" charset="77"/>
                <a:cs typeface="Calibri" panose="020F0502020204030204" pitchFamily="34" charset="0"/>
              </a:rPr>
              <a:t> </a:t>
            </a:r>
            <a:r>
              <a:rPr sz="3200" b="0" spc="110" dirty="0" smtClean="0">
                <a:latin typeface="Lucida Sans" panose="020B0602030504020204" pitchFamily="34" charset="77"/>
                <a:cs typeface="Calibri" panose="020F0502020204030204" pitchFamily="34" charset="0"/>
              </a:rPr>
              <a:t>MOSS</a:t>
            </a:r>
            <a:r>
              <a:rPr lang="en-US" sz="3200" b="0" spc="110" dirty="0" smtClean="0">
                <a:latin typeface="Lucida Sans" panose="020B0602030504020204" pitchFamily="34" charset="77"/>
                <a:cs typeface="Calibri" panose="020F0502020204030204" pitchFamily="34" charset="0"/>
              </a:rPr>
              <a:t/>
            </a:r>
            <a:br>
              <a:rPr lang="en-US" sz="3200" b="0" spc="110" dirty="0" smtClean="0">
                <a:latin typeface="Lucida Sans" panose="020B0602030504020204" pitchFamily="34" charset="77"/>
                <a:cs typeface="Calibri" panose="020F0502020204030204" pitchFamily="34" charset="0"/>
              </a:rPr>
            </a:br>
            <a:r>
              <a:rPr lang="en-US" sz="2000" b="0" spc="110" dirty="0" smtClean="0">
                <a:latin typeface="Lucida Sans" panose="020B0602030504020204" pitchFamily="34" charset="77"/>
                <a:cs typeface="Calibri" panose="020F0502020204030204" pitchFamily="34" charset="0"/>
                <a:hlinkClick r:id="rId7"/>
              </a:rPr>
              <a:t>www.clarkmoss.com</a:t>
            </a:r>
            <a:endParaRPr sz="2000" b="0" spc="110" dirty="0">
              <a:latin typeface="Lucida Sans" panose="020B0602030504020204" pitchFamily="34" charset="77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3237" y="9347377"/>
            <a:ext cx="164958" cy="1628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3699104"/>
            <a:ext cx="4126229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/>
            <a:r>
              <a:rPr lang="en-ID" sz="1200" i="1" spc="20" dirty="0">
                <a:solidFill>
                  <a:srgbClr val="231F20"/>
                </a:solidFill>
                <a:latin typeface="Trebuchet MS"/>
                <a:cs typeface="Trebuchet MS"/>
              </a:rPr>
              <a:t>MEZZINA/BROWN</a:t>
            </a:r>
            <a:r>
              <a:rPr lang="en-ID" sz="1200" i="1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ID" sz="1200" i="1" spc="35" dirty="0">
                <a:solidFill>
                  <a:srgbClr val="231F20"/>
                </a:solidFill>
                <a:latin typeface="Trebuchet MS"/>
                <a:cs typeface="Trebuchet MS"/>
              </a:rPr>
              <a:t>INC</a:t>
            </a:r>
            <a:r>
              <a:rPr lang="en-ID" sz="1200" spc="35" dirty="0">
                <a:solidFill>
                  <a:srgbClr val="231F20"/>
                </a:solidFill>
                <a:latin typeface="Gill Sans MT"/>
                <a:cs typeface="Gill Sans MT"/>
              </a:rPr>
              <a:t>—</a:t>
            </a:r>
            <a:r>
              <a:rPr lang="en-ID" sz="1200" i="1" spc="35" dirty="0">
                <a:solidFill>
                  <a:srgbClr val="231F20"/>
                </a:solidFill>
                <a:latin typeface="Trebuchet MS"/>
                <a:cs typeface="Trebuchet MS"/>
              </a:rPr>
              <a:t>NEW</a:t>
            </a:r>
            <a:r>
              <a:rPr lang="en-ID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ID" sz="1200" i="1" spc="-10" dirty="0">
                <a:solidFill>
                  <a:srgbClr val="231F20"/>
                </a:solidFill>
                <a:latin typeface="Trebuchet MS"/>
                <a:cs typeface="Trebuchet MS"/>
              </a:rPr>
              <a:t>YORK,</a:t>
            </a:r>
            <a:r>
              <a:rPr lang="en-ID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ID" sz="1200" i="1" spc="45" dirty="0">
                <a:solidFill>
                  <a:srgbClr val="231F20"/>
                </a:solidFill>
                <a:latin typeface="Trebuchet MS"/>
                <a:cs typeface="Trebuchet MS"/>
              </a:rPr>
              <a:t>NY</a:t>
            </a:r>
            <a:r>
              <a:rPr lang="en-ID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1994-</a:t>
            </a:r>
            <a:r>
              <a:rPr lang="en-ID" sz="1200" i="1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2002</a:t>
            </a:r>
            <a:endParaRPr lang="en-US" sz="1200" b="1" spc="-60" dirty="0" smtClean="0">
              <a:solidFill>
                <a:srgbClr val="231F20"/>
              </a:solidFill>
              <a:latin typeface="Lucida Sans"/>
              <a:cs typeface="Lucida Sans"/>
            </a:endParaRPr>
          </a:p>
          <a:p>
            <a:pPr marL="12700"/>
            <a:r>
              <a:rPr sz="1200" b="1" spc="-60" dirty="0" smtClean="0">
                <a:solidFill>
                  <a:srgbClr val="231F20"/>
                </a:solidFill>
                <a:latin typeface="Lucida Sans"/>
                <a:cs typeface="Lucida Sans"/>
              </a:rPr>
              <a:t>ASSOCIATE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CREA</a:t>
            </a:r>
            <a:r>
              <a:rPr lang="en-ID"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TIVE</a:t>
            </a:r>
            <a:r>
              <a:rPr lang="en-ID" sz="1200" b="1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lang="en-ID"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DIRECTOR</a:t>
            </a:r>
            <a:endParaRPr lang="en-ID" sz="1200" dirty="0">
              <a:latin typeface="Lucida Sans"/>
              <a:cs typeface="Lucida Sans"/>
            </a:endParaRPr>
          </a:p>
          <a:p>
            <a:pPr marL="12700" marR="126364">
              <a:lnSpc>
                <a:spcPct val="100000"/>
              </a:lnSpc>
              <a:spcBef>
                <a:spcPts val="40"/>
              </a:spcBef>
            </a:pPr>
            <a:r>
              <a:rPr lang="en-ID" sz="1050" spc="-35" dirty="0" smtClean="0">
                <a:solidFill>
                  <a:srgbClr val="231F20"/>
                </a:solidFill>
                <a:latin typeface="Trebuchet MS"/>
                <a:cs typeface="Trebuchet MS"/>
              </a:rPr>
              <a:t>Pioneer </a:t>
            </a:r>
            <a:r>
              <a:rPr lang="en-ID" sz="1050" spc="-35" dirty="0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lang="en-ID" sz="1050" spc="-65" dirty="0">
                <a:solidFill>
                  <a:srgbClr val="231F20"/>
                </a:solidFill>
                <a:latin typeface="Trebuchet MS"/>
                <a:cs typeface="Trebuchet MS"/>
              </a:rPr>
              <a:t>digital </a:t>
            </a:r>
            <a:r>
              <a:rPr lang="en-ID" sz="1050" spc="-60" dirty="0">
                <a:solidFill>
                  <a:srgbClr val="231F20"/>
                </a:solidFill>
                <a:latin typeface="Trebuchet MS"/>
                <a:cs typeface="Trebuchet MS"/>
              </a:rPr>
              <a:t>firsts</a:t>
            </a:r>
            <a:r>
              <a:rPr lang="en-ID" sz="1050" spc="-70" dirty="0">
                <a:solidFill>
                  <a:srgbClr val="231F20"/>
                </a:solidFill>
                <a:latin typeface="Trebuchet MS"/>
                <a:cs typeface="Trebuchet MS"/>
              </a:rPr>
              <a:t>. </a:t>
            </a:r>
            <a:r>
              <a:rPr lang="en-ID" sz="1050" spc="-10" dirty="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lang="en-ID" sz="1050" spc="-30" dirty="0">
                <a:solidFill>
                  <a:srgbClr val="231F20"/>
                </a:solidFill>
                <a:latin typeface="Trebuchet MS"/>
                <a:cs typeface="Trebuchet MS"/>
              </a:rPr>
              <a:t>oubled</a:t>
            </a:r>
            <a:r>
              <a:rPr lang="en-ID" sz="1050" dirty="0">
                <a:latin typeface="Trebuchet MS"/>
                <a:cs typeface="Trebuchet MS"/>
              </a:rPr>
              <a:t> </a:t>
            </a:r>
            <a:r>
              <a:rPr lang="en-ID" sz="1050" spc="-70" dirty="0">
                <a:solidFill>
                  <a:srgbClr val="231F20"/>
                </a:solidFill>
                <a:latin typeface="Trebuchet MS"/>
                <a:cs typeface="Trebuchet MS"/>
              </a:rPr>
              <a:t>market </a:t>
            </a:r>
            <a:r>
              <a:rPr lang="en-ID" sz="1050" spc="-45" dirty="0">
                <a:solidFill>
                  <a:srgbClr val="231F20"/>
                </a:solidFill>
                <a:latin typeface="Trebuchet MS"/>
                <a:cs typeface="Trebuchet MS"/>
              </a:rPr>
              <a:t>share of key client </a:t>
            </a:r>
            <a:r>
              <a:rPr lang="en-ID" sz="1050" spc="-60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lang="en-ID" sz="1050" spc="-65" dirty="0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lang="en-ID" sz="1050" spc="-50" dirty="0">
                <a:solidFill>
                  <a:srgbClr val="231F20"/>
                </a:solidFill>
                <a:latin typeface="Trebuchet MS"/>
                <a:cs typeface="Trebuchet MS"/>
              </a:rPr>
              <a:t>category where </a:t>
            </a:r>
            <a:r>
              <a:rPr lang="en-ID" sz="1050" spc="-30" dirty="0">
                <a:solidFill>
                  <a:srgbClr val="231F20"/>
                </a:solidFill>
                <a:latin typeface="Trebuchet MS"/>
                <a:cs typeface="Trebuchet MS"/>
              </a:rPr>
              <a:t>one </a:t>
            </a:r>
            <a:r>
              <a:rPr lang="en-ID" sz="1050" spc="-45" dirty="0">
                <a:solidFill>
                  <a:srgbClr val="231F20"/>
                </a:solidFill>
                <a:latin typeface="Trebuchet MS"/>
                <a:cs typeface="Trebuchet MS"/>
              </a:rPr>
              <a:t>share point </a:t>
            </a:r>
            <a:r>
              <a:rPr lang="en-ID" sz="1050" spc="-40" dirty="0">
                <a:solidFill>
                  <a:srgbClr val="231F20"/>
                </a:solidFill>
                <a:latin typeface="Trebuchet MS"/>
                <a:cs typeface="Trebuchet MS"/>
              </a:rPr>
              <a:t>equals </a:t>
            </a:r>
            <a:r>
              <a:rPr lang="en-ID" sz="1050" spc="-35" dirty="0">
                <a:solidFill>
                  <a:srgbClr val="231F20"/>
                </a:solidFill>
                <a:latin typeface="Trebuchet MS"/>
                <a:cs typeface="Trebuchet MS"/>
              </a:rPr>
              <a:t>100 </a:t>
            </a:r>
            <a:r>
              <a:rPr lang="en-ID" sz="1050" spc="-65" dirty="0">
                <a:solidFill>
                  <a:srgbClr val="231F20"/>
                </a:solidFill>
                <a:latin typeface="Trebuchet MS"/>
                <a:cs typeface="Trebuchet MS"/>
              </a:rPr>
              <a:t>million</a:t>
            </a:r>
            <a:r>
              <a:rPr lang="en-ID"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ID" sz="1050" spc="-60" dirty="0">
                <a:solidFill>
                  <a:srgbClr val="231F20"/>
                </a:solidFill>
                <a:latin typeface="Trebuchet MS"/>
                <a:cs typeface="Trebuchet MS"/>
              </a:rPr>
              <a:t>dollars.</a:t>
            </a:r>
            <a:endParaRPr lang="en-ID" sz="1050" dirty="0">
              <a:latin typeface="Trebuchet MS"/>
              <a:cs typeface="Trebuchet MS"/>
            </a:endParaRPr>
          </a:p>
          <a:p>
            <a:pPr marL="12700" marR="51435">
              <a:lnSpc>
                <a:spcPct val="100000"/>
              </a:lnSpc>
            </a:pPr>
            <a:r>
              <a:rPr lang="en-ID" sz="1050" spc="-50" dirty="0">
                <a:solidFill>
                  <a:srgbClr val="231F20"/>
                </a:solidFill>
                <a:latin typeface="Trebuchet MS"/>
                <a:cs typeface="Trebuchet MS"/>
              </a:rPr>
              <a:t>Clients: </a:t>
            </a:r>
            <a:r>
              <a:rPr lang="en-ID" sz="1050" spc="-10" dirty="0">
                <a:solidFill>
                  <a:srgbClr val="231F20"/>
                </a:solidFill>
                <a:latin typeface="Trebuchet MS"/>
                <a:cs typeface="Trebuchet MS"/>
              </a:rPr>
              <a:t>RJ </a:t>
            </a:r>
            <a:r>
              <a:rPr lang="en-ID" sz="1050" spc="-50" dirty="0">
                <a:solidFill>
                  <a:srgbClr val="231F20"/>
                </a:solidFill>
                <a:latin typeface="Trebuchet MS"/>
                <a:cs typeface="Trebuchet MS"/>
              </a:rPr>
              <a:t>Reynolds, </a:t>
            </a:r>
            <a:r>
              <a:rPr lang="en-ID" sz="1050" spc="-60" dirty="0">
                <a:solidFill>
                  <a:srgbClr val="231F20"/>
                </a:solidFill>
                <a:latin typeface="Trebuchet MS"/>
                <a:cs typeface="Trebuchet MS"/>
              </a:rPr>
              <a:t>PepsiCo</a:t>
            </a:r>
            <a:r>
              <a:rPr lang="en-ID" sz="1050" spc="-30" dirty="0">
                <a:solidFill>
                  <a:srgbClr val="231F20"/>
                </a:solidFill>
                <a:latin typeface="Trebuchet MS"/>
                <a:cs typeface="Trebuchet MS"/>
              </a:rPr>
              <a:t>, Goldman </a:t>
            </a:r>
            <a:r>
              <a:rPr lang="en-ID" sz="1050" spc="-50" dirty="0">
                <a:solidFill>
                  <a:srgbClr val="231F20"/>
                </a:solidFill>
                <a:latin typeface="Trebuchet MS"/>
                <a:cs typeface="Trebuchet MS"/>
              </a:rPr>
              <a:t>Sachs, </a:t>
            </a:r>
            <a:r>
              <a:rPr lang="en-ID" sz="1050" spc="-70" dirty="0">
                <a:solidFill>
                  <a:srgbClr val="231F20"/>
                </a:solidFill>
                <a:latin typeface="Trebuchet MS"/>
                <a:cs typeface="Trebuchet MS"/>
              </a:rPr>
              <a:t>Diageo,</a:t>
            </a:r>
            <a:r>
              <a:rPr lang="en-ID" sz="1050" spc="-45" dirty="0">
                <a:solidFill>
                  <a:srgbClr val="231F20"/>
                </a:solidFill>
                <a:latin typeface="Trebuchet MS"/>
                <a:cs typeface="Trebuchet MS"/>
              </a:rPr>
              <a:t> DuPont, </a:t>
            </a:r>
            <a:r>
              <a:rPr lang="en-ID" sz="1050" spc="-60" dirty="0" smtClean="0">
                <a:solidFill>
                  <a:srgbClr val="231F20"/>
                </a:solidFill>
                <a:latin typeface="Trebuchet MS"/>
                <a:cs typeface="Trebuchet MS"/>
              </a:rPr>
              <a:t>Disney</a:t>
            </a:r>
          </a:p>
          <a:p>
            <a:pPr marL="12700" marR="51435">
              <a:lnSpc>
                <a:spcPct val="100000"/>
              </a:lnSpc>
            </a:pPr>
            <a:endParaRPr lang="en-ID" sz="10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6600" y="4800600"/>
            <a:ext cx="4030979" cy="866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de-DE" sz="1200" i="1" dirty="0">
                <a:solidFill>
                  <a:srgbClr val="231F20"/>
                </a:solidFill>
                <a:latin typeface="Trebuchet MS"/>
                <a:cs typeface="Trebuchet MS"/>
              </a:rPr>
              <a:t>SAATCHI</a:t>
            </a:r>
            <a:r>
              <a:rPr lang="de-DE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de-DE" sz="1200" i="1" spc="-55" dirty="0">
                <a:solidFill>
                  <a:srgbClr val="231F20"/>
                </a:solidFill>
                <a:latin typeface="Trebuchet MS"/>
                <a:cs typeface="Trebuchet MS"/>
              </a:rPr>
              <a:t>&amp;</a:t>
            </a:r>
            <a:r>
              <a:rPr lang="de-DE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de-DE" sz="1200" i="1" dirty="0">
                <a:solidFill>
                  <a:srgbClr val="231F20"/>
                </a:solidFill>
                <a:latin typeface="Trebuchet MS"/>
                <a:cs typeface="Trebuchet MS"/>
              </a:rPr>
              <a:t>SAATCHI</a:t>
            </a:r>
            <a:r>
              <a:rPr lang="de-DE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de-DE" sz="1200" spc="5" dirty="0" smtClean="0">
                <a:solidFill>
                  <a:srgbClr val="231F20"/>
                </a:solidFill>
                <a:latin typeface="Gill Sans MT"/>
                <a:cs typeface="Gill Sans MT"/>
              </a:rPr>
              <a:t>—</a:t>
            </a:r>
            <a:r>
              <a:rPr lang="de-DE" sz="1200" i="1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de-DE" sz="1200" i="1" spc="45" dirty="0">
                <a:solidFill>
                  <a:srgbClr val="231F20"/>
                </a:solidFill>
                <a:latin typeface="Trebuchet MS"/>
                <a:cs typeface="Trebuchet MS"/>
              </a:rPr>
              <a:t>NY</a:t>
            </a:r>
            <a:r>
              <a:rPr lang="de-DE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de-DE" sz="1200" i="1" spc="-75" dirty="0">
                <a:solidFill>
                  <a:srgbClr val="231F20"/>
                </a:solidFill>
                <a:latin typeface="Trebuchet MS"/>
                <a:cs typeface="Trebuchet MS"/>
              </a:rPr>
              <a:t>1992–</a:t>
            </a:r>
            <a:r>
              <a:rPr lang="de-DE" sz="1200" i="1" spc="-75" dirty="0" smtClean="0">
                <a:solidFill>
                  <a:srgbClr val="231F20"/>
                </a:solidFill>
                <a:latin typeface="Trebuchet MS"/>
                <a:cs typeface="Trebuchet MS"/>
              </a:rPr>
              <a:t>1994</a:t>
            </a:r>
            <a:endParaRPr lang="en-US" sz="1200" b="1" spc="-40" dirty="0" smtClean="0">
              <a:solidFill>
                <a:srgbClr val="231F20"/>
              </a:solidFill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 smtClean="0">
                <a:solidFill>
                  <a:srgbClr val="231F20"/>
                </a:solidFill>
                <a:latin typeface="Lucida Sans"/>
                <a:cs typeface="Lucida Sans"/>
              </a:rPr>
              <a:t>GROUP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CREATIVE</a:t>
            </a:r>
            <a:r>
              <a:rPr sz="1200" b="1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DIRECTOR</a:t>
            </a:r>
            <a:endParaRPr sz="1200" dirty="0">
              <a:latin typeface="Lucida Sans"/>
              <a:cs typeface="Lucida Sans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sz="1000" spc="-25" dirty="0" smtClean="0">
                <a:solidFill>
                  <a:srgbClr val="231F20"/>
                </a:solidFill>
                <a:latin typeface="Trebuchet MS"/>
                <a:cs typeface="Trebuchet MS"/>
              </a:rPr>
              <a:t>Created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world’s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first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all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digital 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film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Kodak. </a:t>
            </a:r>
            <a:endParaRPr lang="en-US" sz="1000" spc="-6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lang="en-US" sz="1000" spc="-40" dirty="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creening  </a:t>
            </a:r>
            <a:r>
              <a:rPr sz="1000" spc="-80" dirty="0">
                <a:solidFill>
                  <a:srgbClr val="231F20"/>
                </a:solidFill>
                <a:latin typeface="Trebuchet MS"/>
                <a:cs typeface="Trebuchet MS"/>
              </a:rPr>
              <a:t>at 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Cannes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Film</a:t>
            </a:r>
            <a:r>
              <a:rPr sz="10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Trebuchet MS"/>
                <a:cs typeface="Trebuchet MS"/>
              </a:rPr>
              <a:t>Festival.</a:t>
            </a:r>
            <a:endParaRPr sz="1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Clients: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Kodak,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DuPont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6600" y="5674751"/>
            <a:ext cx="2616482" cy="707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200" i="1" spc="5" smtClean="0">
                <a:solidFill>
                  <a:srgbClr val="231F20"/>
                </a:solidFill>
                <a:latin typeface="Trebuchet MS"/>
                <a:cs typeface="Trebuchet MS"/>
              </a:rPr>
              <a:t>22SQUARED</a:t>
            </a:r>
            <a:r>
              <a:rPr lang="en-US" sz="1200" spc="-10" dirty="0" smtClean="0">
                <a:solidFill>
                  <a:srgbClr val="231F20"/>
                </a:solidFill>
                <a:latin typeface="Gill Sans MT"/>
                <a:cs typeface="Gill Sans MT"/>
              </a:rPr>
              <a:t>—</a:t>
            </a:r>
            <a:r>
              <a:rPr lang="en-US" sz="1200" i="1" spc="-10" dirty="0">
                <a:solidFill>
                  <a:srgbClr val="231F20"/>
                </a:solidFill>
                <a:latin typeface="Trebuchet MS"/>
                <a:cs typeface="Trebuchet MS"/>
              </a:rPr>
              <a:t>ATLANTA, </a:t>
            </a:r>
            <a:r>
              <a:rPr lang="en-US" sz="1200" i="1" spc="30" dirty="0">
                <a:solidFill>
                  <a:srgbClr val="231F20"/>
                </a:solidFill>
                <a:latin typeface="Trebuchet MS"/>
                <a:cs typeface="Trebuchet MS"/>
              </a:rPr>
              <a:t>GA</a:t>
            </a:r>
            <a:r>
              <a:rPr lang="en-US" sz="1200" i="1" spc="-1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1200" i="1" spc="-65" dirty="0">
                <a:solidFill>
                  <a:srgbClr val="231F20"/>
                </a:solidFill>
                <a:latin typeface="Trebuchet MS"/>
                <a:cs typeface="Trebuchet MS"/>
              </a:rPr>
              <a:t>1990–</a:t>
            </a:r>
            <a:r>
              <a:rPr lang="en-US" sz="1200" i="1" spc="-65" dirty="0" smtClean="0">
                <a:solidFill>
                  <a:srgbClr val="231F20"/>
                </a:solidFill>
                <a:latin typeface="Trebuchet MS"/>
                <a:cs typeface="Trebuchet MS"/>
              </a:rPr>
              <a:t>1992</a:t>
            </a:r>
            <a:endParaRPr lang="en-US" sz="1200" b="1" spc="-60" dirty="0" smtClean="0">
              <a:solidFill>
                <a:srgbClr val="231F20"/>
              </a:solidFill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0" dirty="0" smtClean="0">
                <a:solidFill>
                  <a:srgbClr val="231F20"/>
                </a:solidFill>
                <a:latin typeface="Lucida Sans"/>
                <a:cs typeface="Lucida Sans"/>
              </a:rPr>
              <a:t>ASSOCIATE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CREATIVE</a:t>
            </a:r>
            <a:r>
              <a:rPr sz="1200" b="1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DIRECTOR</a:t>
            </a:r>
            <a:endParaRPr sz="1200" dirty="0">
              <a:latin typeface="Lucida Sans"/>
              <a:cs typeface="Lucida Sans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sz="1000" spc="45" dirty="0" smtClean="0">
                <a:solidFill>
                  <a:srgbClr val="231F20"/>
                </a:solidFill>
                <a:latin typeface="Trebuchet MS"/>
                <a:cs typeface="Trebuchet MS"/>
              </a:rPr>
              <a:t>OBIE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award-winning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campaign for</a:t>
            </a:r>
            <a:r>
              <a:rPr sz="100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BellSouth  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Clients: BellSouth, 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Holiday</a:t>
            </a:r>
            <a:r>
              <a:rPr sz="10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Inn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6600" y="6477000"/>
            <a:ext cx="3202940" cy="553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200" i="1" spc="30" dirty="0" smtClean="0">
                <a:solidFill>
                  <a:srgbClr val="231F20"/>
                </a:solidFill>
                <a:latin typeface="Trebuchet MS"/>
                <a:cs typeface="Gill Sans MT"/>
              </a:rPr>
              <a:t>CHIAT/DAY</a:t>
            </a:r>
            <a:r>
              <a:rPr lang="en-US" sz="1200" spc="-15" dirty="0" smtClean="0">
                <a:solidFill>
                  <a:srgbClr val="231F20"/>
                </a:solidFill>
                <a:latin typeface="Gill Sans MT"/>
                <a:cs typeface="Gill Sans MT"/>
              </a:rPr>
              <a:t>—</a:t>
            </a:r>
            <a:r>
              <a:rPr lang="en-US" sz="1200" i="1" spc="-15" dirty="0">
                <a:solidFill>
                  <a:srgbClr val="231F20"/>
                </a:solidFill>
                <a:latin typeface="Trebuchet MS"/>
                <a:cs typeface="Trebuchet MS"/>
              </a:rPr>
              <a:t>NEW</a:t>
            </a:r>
            <a:r>
              <a:rPr lang="en-US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1200" i="1" spc="-10" dirty="0">
                <a:solidFill>
                  <a:srgbClr val="231F20"/>
                </a:solidFill>
                <a:latin typeface="Trebuchet MS"/>
                <a:cs typeface="Trebuchet MS"/>
              </a:rPr>
              <a:t>YORK,</a:t>
            </a:r>
            <a:r>
              <a:rPr lang="en-US" sz="1200" i="1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1200" i="1" spc="45" dirty="0">
                <a:solidFill>
                  <a:srgbClr val="231F20"/>
                </a:solidFill>
                <a:latin typeface="Trebuchet MS"/>
                <a:cs typeface="Trebuchet MS"/>
              </a:rPr>
              <a:t>NY</a:t>
            </a:r>
            <a:r>
              <a:rPr lang="en-US" sz="1200" i="1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1200" i="1" spc="-65" dirty="0">
                <a:solidFill>
                  <a:srgbClr val="231F20"/>
                </a:solidFill>
                <a:latin typeface="Trebuchet MS"/>
                <a:cs typeface="Trebuchet MS"/>
              </a:rPr>
              <a:t>1987–1990</a:t>
            </a:r>
            <a:endParaRPr lang="en-US" sz="1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0" dirty="0" smtClean="0">
                <a:solidFill>
                  <a:srgbClr val="231F20"/>
                </a:solidFill>
                <a:latin typeface="Lucida Sans"/>
                <a:cs typeface="Lucida Sans"/>
              </a:rPr>
              <a:t>CREATIVE</a:t>
            </a:r>
            <a:r>
              <a:rPr sz="1200" b="1" spc="-100" dirty="0" smtClean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0" dirty="0" smtClean="0">
                <a:solidFill>
                  <a:srgbClr val="231F20"/>
                </a:solidFill>
                <a:latin typeface="Lucida Sans"/>
                <a:cs typeface="Lucida Sans"/>
              </a:rPr>
              <a:t>SUPERVISOR</a:t>
            </a:r>
            <a:r>
              <a:rPr lang="en-US" sz="1200" b="1" spc="-50" dirty="0" smtClean="0">
                <a:solidFill>
                  <a:srgbClr val="231F20"/>
                </a:solidFill>
                <a:latin typeface="Lucida Sans"/>
                <a:cs typeface="Lucida Sans"/>
              </a:rPr>
              <a:t> / COPYWRITER</a:t>
            </a:r>
            <a:endParaRPr sz="1200" dirty="0">
              <a:latin typeface="Lucida Sans"/>
              <a:cs typeface="Lucida Sans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sz="1000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Clients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: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Dow, Agfa,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American 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Express, 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Club</a:t>
            </a:r>
            <a:r>
              <a:rPr sz="100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Med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25914" y="1574546"/>
            <a:ext cx="0" cy="8484235"/>
          </a:xfrm>
          <a:custGeom>
            <a:avLst/>
            <a:gdLst/>
            <a:ahLst/>
            <a:cxnLst/>
            <a:rect l="l" t="t" r="r" b="b"/>
            <a:pathLst>
              <a:path h="8484235">
                <a:moveTo>
                  <a:pt x="0" y="0"/>
                </a:moveTo>
                <a:lnTo>
                  <a:pt x="0" y="8483854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155869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64820" y="682686"/>
            <a:ext cx="6842759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027804">
              <a:lnSpc>
                <a:spcPct val="100000"/>
              </a:lnSpc>
              <a:spcBef>
                <a:spcPts val="125"/>
              </a:spcBef>
            </a:pPr>
            <a:r>
              <a:rPr sz="3200" spc="-5" dirty="0">
                <a:latin typeface="Lucida Sans" panose="020B0602030504020204" pitchFamily="34" charset="77"/>
              </a:rPr>
              <a:t>CLARK</a:t>
            </a:r>
            <a:r>
              <a:rPr sz="3200" b="0" spc="-130" dirty="0">
                <a:latin typeface="Lucida Sans" panose="020B0602030504020204" pitchFamily="34" charset="77"/>
              </a:rPr>
              <a:t> </a:t>
            </a:r>
            <a:r>
              <a:rPr sz="3200" b="0" spc="110" dirty="0">
                <a:latin typeface="Lucida Sans" panose="020B0602030504020204" pitchFamily="34" charset="77"/>
              </a:rPr>
              <a:t>MOSS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0438" y="4262837"/>
            <a:ext cx="1935562" cy="1582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A8FCE"/>
                </a:solidFill>
                <a:latin typeface="Trebuchet MS"/>
                <a:cs typeface="Trebuchet MS"/>
              </a:rPr>
              <a:t>SKILLS</a:t>
            </a:r>
            <a:endParaRPr sz="1200" dirty="0">
              <a:latin typeface="Trebuchet MS"/>
              <a:cs typeface="Trebuchet MS"/>
            </a:endParaRPr>
          </a:p>
          <a:p>
            <a:pPr marL="12700" marR="407670">
              <a:lnSpc>
                <a:spcPts val="1200"/>
              </a:lnSpc>
              <a:spcBef>
                <a:spcPts val="20"/>
              </a:spcBef>
            </a:pPr>
            <a:r>
              <a:rPr lang="en-US" sz="1000" spc="-30" dirty="0" smtClean="0">
                <a:solidFill>
                  <a:srgbClr val="231F20"/>
                </a:solidFill>
                <a:latin typeface="Trebuchet MS"/>
                <a:cs typeface="Trebuchet MS"/>
              </a:rPr>
              <a:t>Leadership</a:t>
            </a:r>
            <a:endParaRPr lang="en-US" sz="1000" spc="-3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407670">
              <a:lnSpc>
                <a:spcPts val="1200"/>
              </a:lnSpc>
              <a:spcBef>
                <a:spcPts val="20"/>
              </a:spcBef>
            </a:pP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Culture</a:t>
            </a:r>
            <a:r>
              <a:rPr sz="1000" spc="-1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building</a:t>
            </a:r>
            <a:endParaRPr lang="en-US" sz="1000" spc="-45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407670">
              <a:lnSpc>
                <a:spcPts val="1200"/>
              </a:lnSpc>
              <a:spcBef>
                <a:spcPts val="20"/>
              </a:spcBef>
            </a:pPr>
            <a:r>
              <a:rPr lang="en-US" sz="1000" spc="-45" dirty="0" smtClean="0">
                <a:solidFill>
                  <a:srgbClr val="231F20"/>
                </a:solidFill>
                <a:latin typeface="Trebuchet MS"/>
                <a:cs typeface="Trebuchet MS"/>
              </a:rPr>
              <a:t>Digital transformation</a:t>
            </a:r>
            <a:endParaRPr sz="1000" dirty="0">
              <a:latin typeface="Trebuchet MS"/>
              <a:cs typeface="Trebuchet MS"/>
            </a:endParaRPr>
          </a:p>
          <a:p>
            <a:pPr marL="12700">
              <a:lnSpc>
                <a:spcPts val="1160"/>
              </a:lnSpc>
            </a:pPr>
            <a:r>
              <a:rPr sz="1000" spc="15" dirty="0">
                <a:solidFill>
                  <a:srgbClr val="231F20"/>
                </a:solidFill>
                <a:latin typeface="Trebuchet MS"/>
                <a:cs typeface="Trebuchet MS"/>
              </a:rPr>
              <a:t>Copy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Client 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relations  </a:t>
            </a:r>
            <a:endParaRPr lang="en-US" sz="1000" spc="-5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Creation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all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media  </a:t>
            </a:r>
            <a:endParaRPr lang="en-US" sz="1000" spc="-5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Process</a:t>
            </a:r>
            <a:r>
              <a:rPr sz="10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implementation  </a:t>
            </a:r>
            <a:endParaRPr lang="en-US" sz="1000" spc="-6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Recruiting</a:t>
            </a:r>
            <a:endParaRPr sz="1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1843531"/>
            <a:ext cx="1521460" cy="20646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30" dirty="0">
                <a:solidFill>
                  <a:srgbClr val="1A8FCE"/>
                </a:solidFill>
                <a:latin typeface="Trebuchet MS"/>
                <a:cs typeface="Trebuchet MS"/>
              </a:rPr>
              <a:t>CLIENT</a:t>
            </a:r>
            <a:r>
              <a:rPr sz="1200" b="1" spc="-160" dirty="0">
                <a:solidFill>
                  <a:srgbClr val="1A8FCE"/>
                </a:solidFill>
                <a:latin typeface="Trebuchet MS"/>
                <a:cs typeface="Trebuchet MS"/>
              </a:rPr>
              <a:t> </a:t>
            </a:r>
            <a:r>
              <a:rPr sz="1200" b="1" spc="20" dirty="0">
                <a:solidFill>
                  <a:srgbClr val="1A8FCE"/>
                </a:solidFill>
                <a:latin typeface="Trebuchet MS"/>
                <a:cs typeface="Trebuchet MS"/>
              </a:rPr>
              <a:t>ROSTER</a:t>
            </a:r>
            <a:endParaRPr sz="1200" dirty="0">
              <a:latin typeface="Trebuchet MS"/>
              <a:cs typeface="Trebuchet MS"/>
            </a:endParaRP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US" sz="1000" spc="-20" dirty="0">
                <a:solidFill>
                  <a:srgbClr val="231F20"/>
                </a:solidFill>
                <a:latin typeface="Trebuchet MS"/>
                <a:cs typeface="Trebuchet MS"/>
              </a:rPr>
              <a:t>NFL</a:t>
            </a: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US" sz="1000" spc="-20" dirty="0">
                <a:solidFill>
                  <a:srgbClr val="231F20"/>
                </a:solidFill>
                <a:latin typeface="Trebuchet MS"/>
                <a:cs typeface="Trebuchet MS"/>
              </a:rPr>
              <a:t>Unilever</a:t>
            </a: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US" sz="1000" spc="-20" dirty="0">
                <a:solidFill>
                  <a:srgbClr val="231F20"/>
                </a:solidFill>
                <a:latin typeface="Trebuchet MS"/>
                <a:cs typeface="Trebuchet MS"/>
              </a:rPr>
              <a:t>Nestle</a:t>
            </a: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US" sz="1000" spc="-20" dirty="0" smtClean="0">
                <a:solidFill>
                  <a:srgbClr val="231F20"/>
                </a:solidFill>
                <a:latin typeface="Trebuchet MS"/>
                <a:cs typeface="Trebuchet MS"/>
              </a:rPr>
              <a:t>RJ Reynolds</a:t>
            </a:r>
            <a:endParaRPr lang="en-US" sz="1000" spc="-2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ID" sz="1000" spc="120" dirty="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lang="en-ID" sz="1000" spc="-55" dirty="0">
                <a:solidFill>
                  <a:srgbClr val="231F20"/>
                </a:solidFill>
                <a:latin typeface="Trebuchet MS"/>
                <a:cs typeface="Trebuchet MS"/>
              </a:rPr>
              <a:t>ic</a:t>
            </a:r>
            <a:r>
              <a:rPr lang="en-ID" sz="1000" spc="-6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lang="en-ID" sz="1000" spc="-15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lang="en-ID" sz="1000" spc="-5" dirty="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lang="en-ID" sz="1000" spc="-15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lang="en-ID" sz="1000" spc="-80" dirty="0">
                <a:solidFill>
                  <a:srgbClr val="231F20"/>
                </a:solidFill>
                <a:latin typeface="Trebuchet MS"/>
                <a:cs typeface="Trebuchet MS"/>
              </a:rPr>
              <a:t>ft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endParaRPr lang="en-US" sz="1000" spc="-2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ID" sz="1000" spc="-20" dirty="0">
                <a:solidFill>
                  <a:srgbClr val="231F20"/>
                </a:solidFill>
                <a:latin typeface="Trebuchet MS"/>
                <a:cs typeface="Trebuchet MS"/>
              </a:rPr>
              <a:t>Coca Cola</a:t>
            </a: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ID" sz="1000" spc="-35" dirty="0" smtClean="0">
                <a:solidFill>
                  <a:srgbClr val="231F20"/>
                </a:solidFill>
                <a:latin typeface="Trebuchet MS"/>
                <a:cs typeface="Trebuchet MS"/>
              </a:rPr>
              <a:t>BAT</a:t>
            </a: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ID" sz="1000" dirty="0" smtClean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lang="en-ID" sz="1000" spc="-60" dirty="0" smtClean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lang="en-ID" sz="1000" spc="-30" dirty="0" smtClean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lang="en-ID" sz="1000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ximo</a:t>
            </a:r>
            <a:r>
              <a:rPr sz="1000" spc="-20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endParaRPr lang="en-US" sz="1000" spc="-2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821055">
              <a:lnSpc>
                <a:spcPts val="1200"/>
              </a:lnSpc>
              <a:spcBef>
                <a:spcPts val="20"/>
              </a:spcBef>
            </a:pPr>
            <a:r>
              <a:rPr lang="en-ID" sz="1000" spc="-20" dirty="0">
                <a:solidFill>
                  <a:srgbClr val="231F20"/>
                </a:solidFill>
                <a:latin typeface="Trebuchet MS"/>
                <a:cs typeface="Trebuchet MS"/>
              </a:rPr>
              <a:t>Geico</a:t>
            </a:r>
            <a:endParaRPr sz="1000" dirty="0">
              <a:latin typeface="Trebuchet MS"/>
              <a:cs typeface="Trebuchet MS"/>
            </a:endParaRPr>
          </a:p>
          <a:p>
            <a:pPr marL="12700" marR="323215">
              <a:lnSpc>
                <a:spcPts val="1200"/>
              </a:lnSpc>
            </a:pP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Goldman</a:t>
            </a:r>
            <a:r>
              <a:rPr sz="1000" spc="-1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Sachs </a:t>
            </a:r>
            <a:r>
              <a:rPr lang="en-US" sz="1000" spc="-20" dirty="0">
                <a:solidFill>
                  <a:srgbClr val="231F20"/>
                </a:solidFill>
                <a:latin typeface="Trebuchet MS"/>
                <a:cs typeface="Trebuchet MS"/>
              </a:rPr>
              <a:t>PepsiCo</a:t>
            </a:r>
          </a:p>
          <a:p>
            <a:pPr marL="12700" marR="323215">
              <a:lnSpc>
                <a:spcPts val="1200"/>
              </a:lnSpc>
            </a:pPr>
            <a:r>
              <a:rPr lang="en-US" sz="1000" spc="-35" dirty="0">
                <a:solidFill>
                  <a:srgbClr val="231F20"/>
                </a:solidFill>
                <a:latin typeface="Trebuchet MS"/>
                <a:cs typeface="Trebuchet MS"/>
              </a:rPr>
              <a:t>AMEX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7020" y="6524415"/>
            <a:ext cx="1998980" cy="807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30" dirty="0">
                <a:solidFill>
                  <a:srgbClr val="1A8FCE"/>
                </a:solidFill>
                <a:latin typeface="Trebuchet MS"/>
                <a:cs typeface="Trebuchet MS"/>
              </a:rPr>
              <a:t>ASK </a:t>
            </a:r>
            <a:r>
              <a:rPr sz="1200" b="1" spc="65" dirty="0">
                <a:solidFill>
                  <a:srgbClr val="1A8FCE"/>
                </a:solidFill>
                <a:latin typeface="Trebuchet MS"/>
                <a:cs typeface="Trebuchet MS"/>
              </a:rPr>
              <a:t>ME</a:t>
            </a:r>
            <a:r>
              <a:rPr lang="en-US" sz="1200" b="1" spc="65" dirty="0">
                <a:solidFill>
                  <a:srgbClr val="1A8FCE"/>
                </a:solidFill>
                <a:latin typeface="Trebuchet MS"/>
                <a:cs typeface="Trebuchet MS"/>
              </a:rPr>
              <a:t> </a:t>
            </a:r>
            <a:r>
              <a:rPr sz="1200" b="1" spc="-260" dirty="0">
                <a:solidFill>
                  <a:srgbClr val="1A8FCE"/>
                </a:solidFill>
                <a:latin typeface="Trebuchet MS"/>
                <a:cs typeface="Trebuchet MS"/>
              </a:rPr>
              <a:t> </a:t>
            </a:r>
            <a:r>
              <a:rPr sz="1200" b="1" spc="30" dirty="0">
                <a:solidFill>
                  <a:srgbClr val="1A8FCE"/>
                </a:solidFill>
                <a:latin typeface="Trebuchet MS"/>
                <a:cs typeface="Trebuchet MS"/>
              </a:rPr>
              <a:t>ABOUT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ts val="1180"/>
              </a:lnSpc>
            </a:pPr>
            <a:r>
              <a:rPr lang="en-US" sz="1000" spc="-35" dirty="0">
                <a:solidFill>
                  <a:srgbClr val="231F20"/>
                </a:solidFill>
                <a:latin typeface="Trebuchet MS"/>
                <a:cs typeface="Trebuchet MS"/>
              </a:rPr>
              <a:t>4 Years in </a:t>
            </a:r>
            <a:r>
              <a:rPr lang="en-US" sz="1000" spc="-35" dirty="0" smtClean="0">
                <a:solidFill>
                  <a:srgbClr val="231F20"/>
                </a:solidFill>
                <a:latin typeface="Trebuchet MS"/>
                <a:cs typeface="Trebuchet MS"/>
              </a:rPr>
              <a:t>Indonesia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Opera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singing</a:t>
            </a:r>
            <a:r>
              <a:rPr sz="1000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daughter</a:t>
            </a:r>
            <a:r>
              <a:rPr lang="en-US" sz="1000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 in Antwerp</a:t>
            </a:r>
            <a:r>
              <a:rPr sz="1000" spc="-50" dirty="0" smtClean="0">
                <a:solidFill>
                  <a:srgbClr val="231F20"/>
                </a:solidFill>
                <a:latin typeface="Trebuchet MS"/>
                <a:cs typeface="Trebuchet MS"/>
              </a:rPr>
              <a:t>  </a:t>
            </a:r>
            <a:endParaRPr lang="en-US" sz="1000" spc="-3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en-ID" sz="1000" spc="-35" dirty="0">
                <a:solidFill>
                  <a:srgbClr val="231F20"/>
                </a:solidFill>
                <a:latin typeface="Trebuchet MS"/>
                <a:cs typeface="Trebuchet MS"/>
              </a:rPr>
              <a:t>Son’s </a:t>
            </a:r>
            <a:r>
              <a:rPr lang="en-ID" sz="1000" spc="-35" dirty="0" smtClean="0">
                <a:solidFill>
                  <a:srgbClr val="231F20"/>
                </a:solidFill>
                <a:latin typeface="Trebuchet MS"/>
                <a:cs typeface="Trebuchet MS"/>
              </a:rPr>
              <a:t>100 mile trek </a:t>
            </a:r>
            <a:r>
              <a:rPr lang="en-ID" sz="1000" spc="-35" dirty="0">
                <a:solidFill>
                  <a:srgbClr val="231F20"/>
                </a:solidFill>
                <a:latin typeface="Trebuchet MS"/>
                <a:cs typeface="Trebuchet MS"/>
              </a:rPr>
              <a:t>in Himalayas</a:t>
            </a:r>
          </a:p>
          <a:p>
            <a:pPr marL="12700" marR="5080">
              <a:lnSpc>
                <a:spcPct val="100000"/>
              </a:lnSpc>
            </a:pPr>
            <a:r>
              <a:rPr lang="en-US" sz="1000" spc="-40" dirty="0">
                <a:solidFill>
                  <a:srgbClr val="231F20"/>
                </a:solidFill>
                <a:latin typeface="Trebuchet MS"/>
                <a:cs typeface="Trebuchet MS"/>
              </a:rPr>
              <a:t>Eco </a:t>
            </a:r>
            <a:r>
              <a:rPr lang="en-US" sz="1000" spc="-40" dirty="0" smtClean="0">
                <a:solidFill>
                  <a:srgbClr val="231F20"/>
                </a:solidFill>
                <a:latin typeface="Trebuchet MS"/>
                <a:cs typeface="Trebuchet MS"/>
              </a:rPr>
              <a:t>printing</a:t>
            </a:r>
            <a:r>
              <a:rPr lang="en-US" sz="100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1000" spc="-40" dirty="0" smtClean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000" spc="-40" dirty="0" smtClean="0">
                <a:solidFill>
                  <a:srgbClr val="231F20"/>
                </a:solidFill>
                <a:latin typeface="Trebuchet MS"/>
                <a:cs typeface="Trebuchet MS"/>
              </a:rPr>
              <a:t>rtist</a:t>
            </a:r>
            <a:r>
              <a:rPr sz="1000" spc="-65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wife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6192748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0" y="3931170"/>
            <a:ext cx="2926080" cy="0"/>
          </a:xfrm>
          <a:custGeom>
            <a:avLst/>
            <a:gdLst/>
            <a:ahLst/>
            <a:cxnLst/>
            <a:rect l="l" t="t" r="r" b="b"/>
            <a:pathLst>
              <a:path w="2926080">
                <a:moveTo>
                  <a:pt x="0" y="0"/>
                </a:moveTo>
                <a:lnTo>
                  <a:pt x="2925914" y="0"/>
                </a:lnTo>
              </a:path>
            </a:pathLst>
          </a:custGeom>
          <a:ln w="14909">
            <a:solidFill>
              <a:srgbClr val="1A8FC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2286000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i="1" dirty="0">
                <a:latin typeface="Trebuchet MS" panose="020B0703020202090204" pitchFamily="34" charset="0"/>
              </a:rPr>
              <a:t>AGENT16—NEW YORK, NY 2003-2009</a:t>
            </a:r>
            <a:endParaRPr lang="en-ID" sz="1200" b="1" dirty="0" smtClean="0">
              <a:latin typeface="Lucida Sans" panose="020B0602030504020204" pitchFamily="34" charset="77"/>
            </a:endParaRPr>
          </a:p>
          <a:p>
            <a:r>
              <a:rPr lang="en-ID" sz="1200" b="1" dirty="0" smtClean="0">
                <a:latin typeface="Lucida Sans" panose="020B0602030504020204" pitchFamily="34" charset="77"/>
              </a:rPr>
              <a:t>CHIEF </a:t>
            </a:r>
            <a:r>
              <a:rPr lang="en-ID" sz="1200" b="1" dirty="0">
                <a:latin typeface="Lucida Sans" panose="020B0602030504020204" pitchFamily="34" charset="77"/>
              </a:rPr>
              <a:t>CREATIVE OFFICER / PRESIDENT</a:t>
            </a:r>
            <a:br>
              <a:rPr lang="en-ID" sz="1200" b="1" dirty="0">
                <a:latin typeface="Lucida Sans" panose="020B0602030504020204" pitchFamily="34" charset="77"/>
              </a:rPr>
            </a:br>
            <a:r>
              <a:rPr lang="en-ID" sz="1200" dirty="0" smtClean="0"/>
              <a:t>Lead </a:t>
            </a:r>
            <a:r>
              <a:rPr lang="en-ID" sz="1200" dirty="0"/>
              <a:t>new business, inspiration and vision agency-wide. Drove ten new business wins. Brokered a branding and packaging design deal for Chinese brands entering the West. </a:t>
            </a:r>
            <a:br>
              <a:rPr lang="en-ID" sz="1200" dirty="0"/>
            </a:br>
            <a:r>
              <a:rPr lang="en-ID" sz="1200" dirty="0"/>
              <a:t>Clients: Zappos, Proximo Spirits, RJ Reynolds, PepsiCo.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50610</TotalTime>
  <Words>363</Words>
  <Application>Microsoft Macintosh PowerPoint</Application>
  <PresentationFormat>Custom</PresentationFormat>
  <Paragraphs>95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CLARK MOSS www.clarkmoss.com</vt:lpstr>
      <vt:lpstr>CLARK MOSS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 MOSS</dc:title>
  <cp:lastModifiedBy>Home</cp:lastModifiedBy>
  <cp:revision>42</cp:revision>
  <dcterms:created xsi:type="dcterms:W3CDTF">2020-03-03T07:49:29Z</dcterms:created>
  <dcterms:modified xsi:type="dcterms:W3CDTF">2021-07-08T16:27:10Z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2015-08-09T00:00:00Z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2020-03-03T00:00:00Z</vt:filetime>
  </property>
</Properties>
</file>